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into more detail about each point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Shape 13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Shape 13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Shape 14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2" name="Shape 14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Shape 14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46" name="Shape 14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Shape 16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Shape 16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8" name="Shape 1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Shape 1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Shape 17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Shape 18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3" name="Shape 18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Shape 1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Shape 18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9" name="Shape 18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Shape 19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Shape 196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Shape 21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Shape 2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Shape 2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8" name="Shape 2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Shape 220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" name="Shape 2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22" name="Shape 22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3" name="Shape 2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Shape 2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Shape 2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Shape 228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9" name="Shape 2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Shape 23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Shape 2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" name="Shape 250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2" name="Shape 2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3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6.jpg"/><Relationship Id="rId5" Type="http://schemas.openxmlformats.org/officeDocument/2006/relationships/image" Target="../media/image10.jpg"/><Relationship Id="rId6" Type="http://schemas.openxmlformats.org/officeDocument/2006/relationships/image" Target="../media/image8.jpg"/><Relationship Id="rId7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234275" y="2692150"/>
            <a:ext cx="3825000" cy="21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School: Patapsco Middle School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Grade: Middle School (6th)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State: Maryland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by: The RoboKnights Team 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3716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2017-2018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Harini Devireddy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Pragna Yalamanchili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Srinidhi Akella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Venya Karri </a:t>
            </a:r>
            <a:endParaRPr sz="15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2C7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3066875" y="902275"/>
            <a:ext cx="58452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n" sz="6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72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72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aseline="30000" lang="en" sz="6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baseline="30000" sz="6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" sz="3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(Reduce, Reuse, Recycle)</a:t>
            </a:r>
            <a:endParaRPr baseline="30000" sz="3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Prototype Pitch</a:t>
            </a:r>
            <a:r>
              <a:rPr baseline="30000" lang="en" sz="4000">
                <a:solidFill>
                  <a:srgbClr val="0145A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aseline="30000" sz="4000">
              <a:solidFill>
                <a:srgbClr val="0145A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6000">
              <a:solidFill>
                <a:srgbClr val="0145A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" sz="6000">
                <a:solidFill>
                  <a:srgbClr val="0145A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type="title"/>
          </p:nvPr>
        </p:nvSpPr>
        <p:spPr>
          <a:xfrm>
            <a:off x="535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Additional Advantages/Facts about 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482100" y="1477800"/>
            <a:ext cx="7854300" cy="31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the additional advantages  by </a:t>
            </a: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One coke can can run a television for 2 hours or power a light bulb for more than 4 hours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Our product had a 90% success rate and would increase the per household average of metal items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Recycling metal items reduces greenhouse gas and carbon emissions compared to using new metal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Recycled metals can continue to be recycled and will not lose their structural value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92% of energy is saved using recycled aluminum.</a:t>
            </a:r>
            <a:endParaRPr sz="1400"/>
          </a:p>
        </p:txBody>
      </p:sp>
      <p:pic>
        <p:nvPicPr>
          <p:cNvPr id="331" name="Shape 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848675" y="40675"/>
            <a:ext cx="80667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3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Efficiency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7" name="Shape 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729975"/>
            <a:ext cx="6456350" cy="433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730225" y="307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Next Steps for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3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1231775" y="1197050"/>
            <a:ext cx="7038900" cy="34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Enabling below capabilities are been considered for future enhancements for multi iteration releases for full blown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Plastic, cardboard, paper and glass detectors are additional capabilities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Monthly repots as notifications to user’s phone with data and reports on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how much they have recycled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Extend product capabilities from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residential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to commercial usage.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Temperature sensor can be used to detect temperature over 80 degrees Fahrenheit  inside trash bin, to notify user with  a message on LCD - “Please Empty Trash Bin!”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Shape 3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700" y="3778175"/>
            <a:ext cx="2117300" cy="136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type="title"/>
          </p:nvPr>
        </p:nvSpPr>
        <p:spPr>
          <a:xfrm>
            <a:off x="2049300" y="384150"/>
            <a:ext cx="5045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2282787" y="1298250"/>
            <a:ext cx="4578425" cy="3677075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820000" dist="19050">
              <a:srgbClr val="D9D9D9">
                <a:alpha val="58000"/>
              </a:srgbClr>
            </a:outerShdw>
          </a:effectLst>
        </p:spPr>
      </p:pic>
      <p:pic>
        <p:nvPicPr>
          <p:cNvPr id="352" name="Shape 3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175" y="3341975"/>
            <a:ext cx="1926826" cy="18015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/>
          <p:nvPr>
            <p:ph type="title"/>
          </p:nvPr>
        </p:nvSpPr>
        <p:spPr>
          <a:xfrm>
            <a:off x="1259675" y="424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Problem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Definition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219900" y="1384150"/>
            <a:ext cx="8398500" cy="3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 lot of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recyclable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items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are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being thrown into the trash and being sent to landfills everyday,  this creates toxic chemicals that heat up the earth and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contributes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to global warming.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Another issue with recyclable items in landfills is that they don’t biodegrade quickly. In fact, it takes an average aluminum can takes 200-500 years to biodegrade.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have no device that can restrict recyclable items from intermixing with  the trash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Bottomline is inability to efficiently segregate recyclable items from trash causes environmental pollution and opportunity lost in saving energy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1391600" y="324775"/>
            <a:ext cx="60996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Client and Current Impact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 txBox="1"/>
          <p:nvPr/>
        </p:nvSpPr>
        <p:spPr>
          <a:xfrm>
            <a:off x="231450" y="267900"/>
            <a:ext cx="769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Shape 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0075" y="1699500"/>
            <a:ext cx="2252875" cy="20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x="120550" y="1329050"/>
            <a:ext cx="7223100" cy="37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b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lient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Gemma Evans, the Recycling Coordinator, for Howard County Public Works.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Howard County Residents (population of 313,414)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Impact</a:t>
            </a: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Toxic chemicals are leaching into the ground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Indirectly affecting climate change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the amount of materials recycled and reused for other purposes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49.9% Diversion rate of materials being diverted from Alpha Ridge Landfill to a recycling facility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1.7% of recycled materials are made of metal</a:t>
            </a:r>
            <a:endParaRPr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1297500" y="393750"/>
            <a:ext cx="72927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Requirements and expectations for our device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							</a:t>
            </a: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383700" y="1424500"/>
            <a:ext cx="8376600" cy="3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a tool to  identify recyclable items and restrict recyclable items to be intermixed with  the trash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Proximity sensing of recyclable items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be weatherproof and avoid damage from trash inside the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Needs to have display panel for friendly usability and buzzer prompting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Recyclables should be fed individually to container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➢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is limited for home usage - Needs further improvements for commercial usage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Current Solutions and their Weaknesses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1003350" y="1435125"/>
            <a:ext cx="7627200" cy="34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Below are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key findings based on our market research  on existing solutions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There is no distinct product in market that can identify all types of recyclable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None of the devices in the market, surprisingly is user friendly - don't have display, prompting and notification capabilities.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 device that can identify  recyclable items that settled in trash bin, free flow to trash bin(W/O lid) and thrown into trash bin(with lid).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Bottomline is there is no efficient  device that can restrict recyclable items  from intermixing with trash.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2" name="Shape 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 txBox="1"/>
          <p:nvPr/>
        </p:nvSpPr>
        <p:spPr>
          <a:xfrm>
            <a:off x="1776000" y="4097875"/>
            <a:ext cx="23346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Choices Made for Prototype 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1198500" y="1116625"/>
            <a:ext cx="7236900" cy="38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We considered the following solution choices  for protype and selected Design Option 3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Char char="➢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Option 1: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thrown into  (free flow) the trash bin without  lid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Option 2: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A device to identify  recyclable items from the settled items of the trash bin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" sz="1400">
                <a:latin typeface="Times New Roman"/>
                <a:ea typeface="Times New Roman"/>
                <a:cs typeface="Times New Roman"/>
                <a:sym typeface="Times New Roman"/>
              </a:rPr>
              <a:t>Option 3: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A device to identify trash and recyclable items thrown into  the trash bin with lid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Given defined timeline w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 considered the following capabilities for this iteration but it has  foundational framework that can be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extendable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for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future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releases.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Identification of few selected 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recyclable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items - metal detection scope only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ndividual loading of the items in  trash bin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LCD display for prompts and RTC along with buzzer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Lid auto open/close based on identification of items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Residential usage only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1180475" y="403700"/>
            <a:ext cx="7038900" cy="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Demonstration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825" y="1832225"/>
            <a:ext cx="2479398" cy="185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5013" y="1832224"/>
            <a:ext cx="1838947" cy="24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350" y="1811372"/>
            <a:ext cx="1838925" cy="241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0400" y="1811375"/>
            <a:ext cx="1738986" cy="23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992700" y="395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Advantages of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baseline="30000" lang="en" sz="3000"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472200" y="1614300"/>
            <a:ext cx="7864200" cy="31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Advantages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Minimizes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intermixing of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recyclable with trash in turn helps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Reduction of 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chemical toxic gases generation  from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Landfills 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Increased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Opportunity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in recycling and  energy saving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Real time clock (RTC) with day, date, time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Not expensive product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Scalability of product - Potential to increase the size of the trashcan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without redesigning </a:t>
            </a: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because the product is part of the lid of the trash can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7" name="Shape 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type="title"/>
          </p:nvPr>
        </p:nvSpPr>
        <p:spPr>
          <a:xfrm>
            <a:off x="498975" y="395400"/>
            <a:ext cx="760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 Key Strengths of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 R</a:t>
            </a:r>
            <a:r>
              <a:rPr baseline="30000" lang="en" sz="300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aseline="30000"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Prototype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36576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472200" y="1614300"/>
            <a:ext cx="7864200" cy="28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                 The device has foundational framework with focused capabilities but has potential to be fully extendable to meet broader diversified needs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latin typeface="Times New Roman"/>
                <a:ea typeface="Times New Roman"/>
                <a:cs typeface="Times New Roman"/>
                <a:sym typeface="Times New Roman"/>
              </a:rPr>
              <a:t>Key Strengths</a:t>
            </a:r>
            <a:endParaRPr sz="14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Supports metal  detection to avoid intermixing with trash and provides recycle opportunity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The device is very user friendly - displays a LCD message  and buzzer to prompt user  to recycle the item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If the item is recyclable, the  lid does not automatically open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➢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Displays the temperature inside the trash can on LCD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4" name="Shape 3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425" y="0"/>
            <a:ext cx="2334576" cy="7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